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6" r:id="rId2"/>
    <p:sldId id="267" r:id="rId3"/>
  </p:sldIdLst>
  <p:sldSz cx="7775575" cy="10907713"/>
  <p:notesSz cx="7104063" cy="102346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6BB"/>
    <a:srgbClr val="C9CACA"/>
    <a:srgbClr val="231815"/>
    <a:srgbClr val="604C3F"/>
    <a:srgbClr val="595757"/>
    <a:srgbClr val="A48B78"/>
    <a:srgbClr val="7A6A56"/>
    <a:srgbClr val="C61A22"/>
    <a:srgbClr val="000000"/>
    <a:srgbClr val="8FC3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8597" autoAdjust="0"/>
  </p:normalViewPr>
  <p:slideViewPr>
    <p:cSldViewPr snapToGrid="0">
      <p:cViewPr varScale="1">
        <p:scale>
          <a:sx n="54" d="100"/>
          <a:sy n="54" d="100"/>
        </p:scale>
        <p:origin x="2549" y="6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22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941" cy="511498"/>
          </a:xfrm>
          <a:prstGeom prst="rect">
            <a:avLst/>
          </a:prstGeom>
        </p:spPr>
        <p:txBody>
          <a:bodyPr vert="horz" lIns="89212" tIns="44606" rIns="89212" bIns="4460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583" y="0"/>
            <a:ext cx="3078941" cy="511498"/>
          </a:xfrm>
          <a:prstGeom prst="rect">
            <a:avLst/>
          </a:prstGeom>
        </p:spPr>
        <p:txBody>
          <a:bodyPr vert="horz" lIns="89212" tIns="44606" rIns="89212" bIns="44606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721563"/>
            <a:ext cx="3078941" cy="511497"/>
          </a:xfrm>
          <a:prstGeom prst="rect">
            <a:avLst/>
          </a:prstGeom>
        </p:spPr>
        <p:txBody>
          <a:bodyPr vert="horz" lIns="89212" tIns="44606" rIns="89212" bIns="4460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583" y="9721563"/>
            <a:ext cx="3078941" cy="511497"/>
          </a:xfrm>
          <a:prstGeom prst="rect">
            <a:avLst/>
          </a:prstGeom>
        </p:spPr>
        <p:txBody>
          <a:bodyPr vert="horz" lIns="89212" tIns="44606" rIns="89212" bIns="44606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8426" cy="513507"/>
          </a:xfrm>
          <a:prstGeom prst="rect">
            <a:avLst/>
          </a:prstGeom>
        </p:spPr>
        <p:txBody>
          <a:bodyPr vert="horz" lIns="94798" tIns="47400" rIns="94798" bIns="4740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6" y="1"/>
            <a:ext cx="3078426" cy="513507"/>
          </a:xfrm>
          <a:prstGeom prst="rect">
            <a:avLst/>
          </a:prstGeom>
        </p:spPr>
        <p:txBody>
          <a:bodyPr vert="horz" lIns="94798" tIns="47400" rIns="94798" bIns="4740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0925" y="1277938"/>
            <a:ext cx="2462213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8" tIns="47400" rIns="94798" bIns="474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11"/>
            <a:ext cx="5683250" cy="4029878"/>
          </a:xfrm>
          <a:prstGeom prst="rect">
            <a:avLst/>
          </a:prstGeom>
        </p:spPr>
        <p:txBody>
          <a:bodyPr vert="horz" lIns="94798" tIns="47400" rIns="94798" bIns="474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1110"/>
            <a:ext cx="3078426" cy="513506"/>
          </a:xfrm>
          <a:prstGeom prst="rect">
            <a:avLst/>
          </a:prstGeom>
        </p:spPr>
        <p:txBody>
          <a:bodyPr vert="horz" lIns="94798" tIns="47400" rIns="94798" bIns="4740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6" y="9721110"/>
            <a:ext cx="3078426" cy="513506"/>
          </a:xfrm>
          <a:prstGeom prst="rect">
            <a:avLst/>
          </a:prstGeom>
        </p:spPr>
        <p:txBody>
          <a:bodyPr vert="horz" lIns="94798" tIns="47400" rIns="94798" bIns="4740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eaLnBrk="1" fontAlgn="base" hangingPunct="1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B6016A1-8893-FAF7-7A8E-A5B89EFE308E}"/>
              </a:ext>
            </a:extLst>
          </p:cNvPr>
          <p:cNvSpPr/>
          <p:nvPr/>
        </p:nvSpPr>
        <p:spPr>
          <a:xfrm>
            <a:off x="71810" y="2425472"/>
            <a:ext cx="3787541" cy="10212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403" y="9101422"/>
            <a:ext cx="332233" cy="338555"/>
          </a:xfrm>
          <a:prstGeom prst="rect">
            <a:avLst/>
          </a:prstGeom>
        </p:spPr>
      </p:pic>
      <p:sp>
        <p:nvSpPr>
          <p:cNvPr id="24" name="object 9"/>
          <p:cNvSpPr txBox="1"/>
          <p:nvPr/>
        </p:nvSpPr>
        <p:spPr>
          <a:xfrm>
            <a:off x="-52749" y="1906484"/>
            <a:ext cx="4070792" cy="4700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950" b="1" spc="25" dirty="0">
                <a:solidFill>
                  <a:srgbClr val="231F20"/>
                </a:solidFill>
                <a:latin typeface="メイリオ"/>
                <a:cs typeface="メイリオ"/>
              </a:rPr>
              <a:t>【</a:t>
            </a:r>
            <a:r>
              <a:rPr sz="2950" b="1" spc="-40" dirty="0">
                <a:solidFill>
                  <a:srgbClr val="231F20"/>
                </a:solidFill>
                <a:latin typeface="メイリオ"/>
                <a:cs typeface="メイリオ"/>
              </a:rPr>
              <a:t> </a:t>
            </a:r>
            <a:r>
              <a:rPr lang="ja-JP" altLang="en-US" sz="2950" b="1" spc="-175" dirty="0">
                <a:solidFill>
                  <a:srgbClr val="231F20"/>
                </a:solidFill>
                <a:latin typeface="メイリオ"/>
                <a:cs typeface="メイリオ"/>
              </a:rPr>
              <a:t>姫路市白鳥台</a:t>
            </a:r>
            <a:r>
              <a:rPr lang="en-US" altLang="ja-JP" sz="2950" b="1" spc="-175" dirty="0">
                <a:solidFill>
                  <a:srgbClr val="231F20"/>
                </a:solidFill>
                <a:latin typeface="メイリオ"/>
                <a:cs typeface="メイリオ"/>
              </a:rPr>
              <a:t>2</a:t>
            </a:r>
            <a:r>
              <a:rPr lang="ja-JP" altLang="en-US" sz="2950" b="1" spc="-175" dirty="0">
                <a:solidFill>
                  <a:srgbClr val="231F20"/>
                </a:solidFill>
                <a:latin typeface="メイリオ"/>
                <a:cs typeface="メイリオ"/>
              </a:rPr>
              <a:t>丁目</a:t>
            </a:r>
            <a:r>
              <a:rPr sz="2950" b="1" spc="-40" dirty="0">
                <a:solidFill>
                  <a:srgbClr val="231F20"/>
                </a:solidFill>
                <a:latin typeface="メイリオ"/>
                <a:cs typeface="メイリオ"/>
              </a:rPr>
              <a:t> </a:t>
            </a:r>
            <a:r>
              <a:rPr sz="2950" b="1" spc="25" dirty="0">
                <a:solidFill>
                  <a:srgbClr val="231F20"/>
                </a:solidFill>
                <a:latin typeface="メイリオ"/>
                <a:cs typeface="メイリオ"/>
              </a:rPr>
              <a:t>】</a:t>
            </a:r>
            <a:endParaRPr sz="1350" dirty="0">
              <a:latin typeface="メイリオ"/>
              <a:cs typeface="メイリオ"/>
            </a:endParaRPr>
          </a:p>
        </p:txBody>
      </p:sp>
      <p:sp>
        <p:nvSpPr>
          <p:cNvPr id="30" name="object 2"/>
          <p:cNvSpPr txBox="1"/>
          <p:nvPr/>
        </p:nvSpPr>
        <p:spPr>
          <a:xfrm>
            <a:off x="289126" y="10348019"/>
            <a:ext cx="3509898" cy="2000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-40" dirty="0">
                <a:solidFill>
                  <a:srgbClr val="231F20"/>
                </a:solidFill>
                <a:latin typeface="ＭＳ Ｐゴシック"/>
                <a:cs typeface="ＭＳ Ｐゴシック"/>
              </a:rPr>
              <a:t>〒</a:t>
            </a:r>
            <a:r>
              <a:rPr lang="en-US" altLang="ja-JP" sz="1200" spc="25" dirty="0">
                <a:solidFill>
                  <a:srgbClr val="231F20"/>
                </a:solidFill>
                <a:latin typeface="ＭＳ Ｐゴシック"/>
                <a:cs typeface="ＭＳ Ｐゴシック"/>
              </a:rPr>
              <a:t>671-2245</a:t>
            </a:r>
            <a:r>
              <a:rPr lang="ja-JP" altLang="en-US" sz="1200" spc="25" dirty="0">
                <a:solidFill>
                  <a:srgbClr val="231F20"/>
                </a:solidFill>
                <a:latin typeface="ＭＳ Ｐゴシック"/>
                <a:cs typeface="ＭＳ Ｐゴシック"/>
              </a:rPr>
              <a:t>　兵庫県姫路市白鳥台</a:t>
            </a:r>
            <a:r>
              <a:rPr lang="en-US" altLang="ja-JP" sz="1200" spc="25" dirty="0">
                <a:solidFill>
                  <a:srgbClr val="231F20"/>
                </a:solidFill>
                <a:latin typeface="ＭＳ Ｐゴシック"/>
                <a:cs typeface="ＭＳ Ｐゴシック"/>
              </a:rPr>
              <a:t>3</a:t>
            </a:r>
            <a:r>
              <a:rPr lang="ja-JP" altLang="en-US" sz="1200" spc="25" dirty="0">
                <a:solidFill>
                  <a:srgbClr val="231F20"/>
                </a:solidFill>
                <a:latin typeface="ＭＳ Ｐゴシック"/>
                <a:cs typeface="ＭＳ Ｐゴシック"/>
              </a:rPr>
              <a:t>丁目</a:t>
            </a:r>
            <a:r>
              <a:rPr lang="en-US" altLang="ja-JP" sz="1200" spc="25" dirty="0">
                <a:solidFill>
                  <a:srgbClr val="231F20"/>
                </a:solidFill>
                <a:latin typeface="ＭＳ Ｐゴシック"/>
                <a:cs typeface="ＭＳ Ｐゴシック"/>
              </a:rPr>
              <a:t>24</a:t>
            </a:r>
            <a:r>
              <a:rPr lang="ja-JP" altLang="en-US" sz="1200" spc="25" dirty="0">
                <a:solidFill>
                  <a:srgbClr val="231F20"/>
                </a:solidFill>
                <a:latin typeface="ＭＳ Ｐゴシック"/>
                <a:cs typeface="ＭＳ Ｐゴシック"/>
              </a:rPr>
              <a:t>番</a:t>
            </a:r>
            <a:r>
              <a:rPr lang="en-US" altLang="ja-JP" sz="1200" spc="25" dirty="0">
                <a:solidFill>
                  <a:srgbClr val="231F20"/>
                </a:solidFill>
                <a:latin typeface="ＭＳ Ｐゴシック"/>
                <a:cs typeface="ＭＳ Ｐゴシック"/>
              </a:rPr>
              <a:t>13</a:t>
            </a:r>
            <a:r>
              <a:rPr lang="ja-JP" altLang="en-US" sz="1200" spc="25" dirty="0">
                <a:solidFill>
                  <a:srgbClr val="231F20"/>
                </a:solidFill>
                <a:latin typeface="ＭＳ Ｐゴシック"/>
                <a:cs typeface="ＭＳ Ｐゴシック"/>
              </a:rPr>
              <a:t>号</a:t>
            </a:r>
            <a:endParaRPr sz="1200" dirty="0">
              <a:latin typeface="ＭＳ Ｐゴシック"/>
              <a:cs typeface="ＭＳ Ｐゴシック"/>
            </a:endParaRPr>
          </a:p>
        </p:txBody>
      </p:sp>
      <p:sp>
        <p:nvSpPr>
          <p:cNvPr id="31" name="object 3"/>
          <p:cNvSpPr txBox="1"/>
          <p:nvPr/>
        </p:nvSpPr>
        <p:spPr>
          <a:xfrm>
            <a:off x="4785205" y="9025690"/>
            <a:ext cx="2808000" cy="50206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altLang="ja-JP" sz="3150" spc="-200" dirty="0">
                <a:solidFill>
                  <a:srgbClr val="F15B55"/>
                </a:solidFill>
                <a:latin typeface="HGP創英角ｺﾞｼｯｸUB"/>
                <a:cs typeface="HGP創英角ｺﾞｼｯｸUB"/>
              </a:rPr>
              <a:t>079-266-3807</a:t>
            </a:r>
            <a:endParaRPr sz="3150" spc="-200" dirty="0">
              <a:latin typeface="HGP創英角ｺﾞｼｯｸUB"/>
              <a:cs typeface="HGP創英角ｺﾞｼｯｸUB"/>
            </a:endParaRPr>
          </a:p>
        </p:txBody>
      </p:sp>
      <p:sp>
        <p:nvSpPr>
          <p:cNvPr id="32" name="object 4"/>
          <p:cNvSpPr txBox="1"/>
          <p:nvPr/>
        </p:nvSpPr>
        <p:spPr>
          <a:xfrm>
            <a:off x="4388366" y="9543665"/>
            <a:ext cx="2952000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ja-JP" altLang="en-US" sz="1100" b="1" spc="25" dirty="0">
                <a:solidFill>
                  <a:srgbClr val="231F20"/>
                </a:solidFill>
                <a:latin typeface="メイリオ"/>
                <a:cs typeface="メイリオ"/>
              </a:rPr>
              <a:t>営業</a:t>
            </a:r>
            <a:r>
              <a:rPr sz="1100" b="1" spc="25" dirty="0">
                <a:solidFill>
                  <a:srgbClr val="231F20"/>
                </a:solidFill>
                <a:latin typeface="メイリオ"/>
                <a:cs typeface="メイリオ"/>
              </a:rPr>
              <a:t>時間／</a:t>
            </a:r>
            <a:r>
              <a:rPr lang="en-US" altLang="ja-JP" sz="1100" b="1" spc="25" dirty="0">
                <a:solidFill>
                  <a:srgbClr val="231F20"/>
                </a:solidFill>
                <a:latin typeface="メイリオ"/>
                <a:cs typeface="メイリオ"/>
              </a:rPr>
              <a:t>9</a:t>
            </a:r>
            <a:r>
              <a:rPr lang="ja-JP" altLang="en-US" sz="1100" b="1" spc="25" dirty="0">
                <a:solidFill>
                  <a:srgbClr val="231F20"/>
                </a:solidFill>
                <a:latin typeface="メイリオ"/>
                <a:cs typeface="メイリオ"/>
              </a:rPr>
              <a:t>：</a:t>
            </a:r>
            <a:r>
              <a:rPr lang="en-US" altLang="ja-JP" sz="1100" b="1" spc="25" dirty="0">
                <a:solidFill>
                  <a:srgbClr val="231F20"/>
                </a:solidFill>
                <a:latin typeface="メイリオ"/>
                <a:cs typeface="メイリオ"/>
              </a:rPr>
              <a:t>00</a:t>
            </a:r>
            <a:r>
              <a:rPr sz="1100" b="1" spc="25" dirty="0">
                <a:solidFill>
                  <a:srgbClr val="231F20"/>
                </a:solidFill>
                <a:latin typeface="メイリオ"/>
                <a:cs typeface="メイリオ"/>
              </a:rPr>
              <a:t>～</a:t>
            </a:r>
            <a:r>
              <a:rPr lang="en-US" altLang="ja-JP" sz="1100" b="1" spc="25" dirty="0">
                <a:solidFill>
                  <a:srgbClr val="231F20"/>
                </a:solidFill>
                <a:latin typeface="メイリオ"/>
                <a:cs typeface="メイリオ"/>
              </a:rPr>
              <a:t>18</a:t>
            </a:r>
            <a:r>
              <a:rPr lang="ja-JP" altLang="en-US" sz="1100" b="1" spc="25" dirty="0">
                <a:solidFill>
                  <a:srgbClr val="231F20"/>
                </a:solidFill>
                <a:latin typeface="メイリオ"/>
                <a:cs typeface="メイリオ"/>
              </a:rPr>
              <a:t>：</a:t>
            </a:r>
            <a:r>
              <a:rPr lang="en-US" altLang="ja-JP" sz="1100" b="1" spc="25" dirty="0">
                <a:solidFill>
                  <a:srgbClr val="231F20"/>
                </a:solidFill>
                <a:latin typeface="メイリオ"/>
                <a:cs typeface="メイリオ"/>
              </a:rPr>
              <a:t>00</a:t>
            </a:r>
            <a:r>
              <a:rPr lang="ja-JP" altLang="en-US" sz="1100" b="1" spc="25" dirty="0">
                <a:solidFill>
                  <a:srgbClr val="231F20"/>
                </a:solidFill>
                <a:latin typeface="メイリオ"/>
                <a:cs typeface="メイリオ"/>
              </a:rPr>
              <a:t>　　定休日　日曜日</a:t>
            </a:r>
            <a:endParaRPr sz="1100" dirty="0">
              <a:latin typeface="メイリオ"/>
              <a:cs typeface="メイリオ"/>
            </a:endParaRPr>
          </a:p>
        </p:txBody>
      </p:sp>
      <p:sp>
        <p:nvSpPr>
          <p:cNvPr id="35" name="object 7"/>
          <p:cNvSpPr txBox="1"/>
          <p:nvPr/>
        </p:nvSpPr>
        <p:spPr>
          <a:xfrm>
            <a:off x="177205" y="9067921"/>
            <a:ext cx="4608000" cy="276999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216535" indent="-203835">
              <a:lnSpc>
                <a:spcPct val="100000"/>
              </a:lnSpc>
              <a:spcBef>
                <a:spcPts val="240"/>
              </a:spcBef>
              <a:buSzPct val="93750"/>
              <a:buChar char="●"/>
              <a:tabLst>
                <a:tab pos="217170" algn="l"/>
              </a:tabLst>
            </a:pPr>
            <a:r>
              <a:rPr lang="ja-JP" altLang="en-US" sz="1600" b="1" spc="-10" dirty="0">
                <a:solidFill>
                  <a:srgbClr val="231F20"/>
                </a:solidFill>
                <a:latin typeface="メイリオ"/>
                <a:cs typeface="HGP創英角ｺﾞｼｯｸUB"/>
              </a:rPr>
              <a:t>物件見学のお申込み・お問い合わせはこちら</a:t>
            </a:r>
            <a:endParaRPr lang="ja-JP" altLang="en-US" sz="3750" dirty="0">
              <a:latin typeface="HGP創英角ｺﾞｼｯｸUB"/>
              <a:cs typeface="HGP創英角ｺﾞｼｯｸUB"/>
            </a:endParaRPr>
          </a:p>
        </p:txBody>
      </p:sp>
      <p:sp>
        <p:nvSpPr>
          <p:cNvPr id="38" name="object 9"/>
          <p:cNvSpPr txBox="1"/>
          <p:nvPr/>
        </p:nvSpPr>
        <p:spPr>
          <a:xfrm>
            <a:off x="41721" y="2558076"/>
            <a:ext cx="3881852" cy="84702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2800" b="1" dirty="0">
                <a:latin typeface="メイリオ"/>
                <a:cs typeface="メイリオ"/>
              </a:rPr>
              <a:t>価格</a:t>
            </a:r>
            <a:r>
              <a:rPr lang="ja-JP" altLang="en-US" sz="4800" b="1" dirty="0">
                <a:latin typeface="メイリオ"/>
                <a:cs typeface="メイリオ"/>
              </a:rPr>
              <a:t> </a:t>
            </a:r>
            <a:r>
              <a:rPr lang="en-US" altLang="ja-JP" sz="5400" b="1" dirty="0">
                <a:latin typeface="メイリオ"/>
                <a:cs typeface="メイリオ"/>
              </a:rPr>
              <a:t>520</a:t>
            </a:r>
            <a:r>
              <a:rPr lang="ja-JP" altLang="en-US" sz="5400" b="1" dirty="0">
                <a:latin typeface="メイリオ"/>
                <a:cs typeface="メイリオ"/>
              </a:rPr>
              <a:t>万円</a:t>
            </a:r>
            <a:endParaRPr sz="5400" b="1" dirty="0">
              <a:latin typeface="メイリオ"/>
              <a:cs typeface="メイリオ"/>
            </a:endParaRPr>
          </a:p>
        </p:txBody>
      </p:sp>
      <p:sp>
        <p:nvSpPr>
          <p:cNvPr id="39" name="object 7"/>
          <p:cNvSpPr txBox="1"/>
          <p:nvPr/>
        </p:nvSpPr>
        <p:spPr>
          <a:xfrm>
            <a:off x="289126" y="9680086"/>
            <a:ext cx="3905903" cy="607859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40"/>
              </a:spcBef>
            </a:pPr>
            <a:r>
              <a:rPr lang="ja-JP" altLang="en-US" sz="3750" spc="-95" dirty="0">
                <a:solidFill>
                  <a:srgbClr val="231F20"/>
                </a:solidFill>
                <a:latin typeface="HGP創英角ｺﾞｼｯｸUB"/>
                <a:cs typeface="HGP創英角ｺﾞｼｯｸUB"/>
              </a:rPr>
              <a:t>有限会社北野建工</a:t>
            </a:r>
            <a:endParaRPr sz="3750" dirty="0">
              <a:latin typeface="HGP創英角ｺﾞｼｯｸUB"/>
              <a:cs typeface="HGP創英角ｺﾞｼｯｸUB"/>
            </a:endParaRPr>
          </a:p>
        </p:txBody>
      </p:sp>
      <p:sp>
        <p:nvSpPr>
          <p:cNvPr id="40" name="object 4"/>
          <p:cNvSpPr txBox="1"/>
          <p:nvPr/>
        </p:nvSpPr>
        <p:spPr>
          <a:xfrm>
            <a:off x="4388366" y="9800716"/>
            <a:ext cx="2771262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80"/>
              </a:spcBef>
            </a:pPr>
            <a:r>
              <a:rPr sz="1100" b="1" spc="10" dirty="0">
                <a:solidFill>
                  <a:srgbClr val="231F20"/>
                </a:solidFill>
                <a:latin typeface="メイリオ"/>
                <a:cs typeface="メイリオ"/>
              </a:rPr>
              <a:t>http://www.</a:t>
            </a:r>
            <a:r>
              <a:rPr lang="en-US" sz="1100" b="1" spc="10" dirty="0">
                <a:solidFill>
                  <a:srgbClr val="231F20"/>
                </a:solidFill>
                <a:latin typeface="メイリオ"/>
                <a:cs typeface="メイリオ"/>
              </a:rPr>
              <a:t>kitanokenkou.co.jp</a:t>
            </a:r>
            <a:r>
              <a:rPr sz="1100" b="1" spc="10" dirty="0">
                <a:solidFill>
                  <a:srgbClr val="231F20"/>
                </a:solidFill>
                <a:latin typeface="メイリオ"/>
                <a:cs typeface="メイリオ"/>
              </a:rPr>
              <a:t>/</a:t>
            </a:r>
            <a:endParaRPr sz="1100" dirty="0">
              <a:latin typeface="メイリオ"/>
              <a:cs typeface="メイリオ"/>
            </a:endParaRPr>
          </a:p>
        </p:txBody>
      </p:sp>
      <p:sp>
        <p:nvSpPr>
          <p:cNvPr id="49" name="object 12"/>
          <p:cNvSpPr txBox="1"/>
          <p:nvPr/>
        </p:nvSpPr>
        <p:spPr>
          <a:xfrm>
            <a:off x="154670" y="3579330"/>
            <a:ext cx="3024000" cy="23143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500"/>
              </a:lnSpc>
              <a:spcBef>
                <a:spcPts val="100"/>
              </a:spcBef>
              <a:tabLst>
                <a:tab pos="1082675" algn="l"/>
              </a:tabLst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■峰相小学校区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2700" marR="5080">
              <a:lnSpc>
                <a:spcPct val="122500"/>
              </a:lnSpc>
              <a:spcBef>
                <a:spcPts val="100"/>
              </a:spcBef>
              <a:tabLst>
                <a:tab pos="1082675" algn="l"/>
              </a:tabLst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■書写中学校区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2700" marR="5080">
              <a:lnSpc>
                <a:spcPct val="122500"/>
              </a:lnSpc>
              <a:spcBef>
                <a:spcPts val="100"/>
              </a:spcBef>
              <a:tabLst>
                <a:tab pos="1082675" algn="l"/>
              </a:tabLst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■オール電化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2700" marR="5080">
              <a:lnSpc>
                <a:spcPct val="122500"/>
              </a:lnSpc>
              <a:spcBef>
                <a:spcPts val="100"/>
              </a:spcBef>
              <a:tabLst>
                <a:tab pos="1082675" algn="l"/>
              </a:tabLst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■南側　庭付き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2700" marR="5080">
              <a:lnSpc>
                <a:spcPct val="122500"/>
              </a:lnSpc>
              <a:spcBef>
                <a:spcPts val="100"/>
              </a:spcBef>
              <a:tabLst>
                <a:tab pos="1082675" algn="l"/>
              </a:tabLst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■２階トイレ有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88D22F9-1D3A-A2A8-DC3F-B1DDC63C9E00}"/>
              </a:ext>
            </a:extLst>
          </p:cNvPr>
          <p:cNvSpPr/>
          <p:nvPr/>
        </p:nvSpPr>
        <p:spPr>
          <a:xfrm>
            <a:off x="41721" y="166465"/>
            <a:ext cx="382167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売物件</a:t>
            </a:r>
            <a:endParaRPr lang="en-US" altLang="ja-JP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ja-JP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中古戸建</a:t>
            </a:r>
            <a:endParaRPr lang="en-US" altLang="ja-JP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FD2194B-740A-86BB-4B0A-D3414CF81C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224" y="192698"/>
            <a:ext cx="3787541" cy="314489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42D1A08-F7E5-99AA-DCC2-960E271A9B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224" y="3625010"/>
            <a:ext cx="3881852" cy="247522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51D433B4-3324-8C03-ADAF-A03ACCBCE0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1389" y="6203269"/>
            <a:ext cx="3298085" cy="2382882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F743D81-FC93-14FA-A6D7-3EB7C6B81CB6}"/>
              </a:ext>
            </a:extLst>
          </p:cNvPr>
          <p:cNvSpPr txBox="1"/>
          <p:nvPr/>
        </p:nvSpPr>
        <p:spPr>
          <a:xfrm>
            <a:off x="71810" y="5901626"/>
            <a:ext cx="3621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●土地</a:t>
            </a:r>
            <a:r>
              <a:rPr kumimoji="1" lang="en-US" altLang="ja-JP" sz="1200" dirty="0"/>
              <a:t>240.26</a:t>
            </a:r>
            <a:r>
              <a:rPr kumimoji="1" lang="ja-JP" altLang="en-US" sz="1200" dirty="0"/>
              <a:t>㎡●建物</a:t>
            </a:r>
            <a:r>
              <a:rPr kumimoji="1" lang="en-US" altLang="ja-JP" sz="1200" dirty="0"/>
              <a:t>149.74</a:t>
            </a:r>
            <a:r>
              <a:rPr kumimoji="1" lang="ja-JP" altLang="en-US" sz="1200" dirty="0"/>
              <a:t>㎡</a:t>
            </a:r>
            <a:endParaRPr kumimoji="1" lang="en-US" altLang="ja-JP" sz="1200" dirty="0"/>
          </a:p>
          <a:p>
            <a:r>
              <a:rPr kumimoji="1" lang="ja-JP" altLang="en-US" sz="1200" dirty="0"/>
              <a:t>●姫路市白鳥台</a:t>
            </a:r>
            <a:r>
              <a:rPr kumimoji="1" lang="en-US" altLang="ja-JP" sz="1200" dirty="0"/>
              <a:t>2</a:t>
            </a:r>
            <a:r>
              <a:rPr kumimoji="1" lang="ja-JP" altLang="en-US" sz="1200" dirty="0"/>
              <a:t>丁目●白鳥台バス停から徒歩</a:t>
            </a:r>
            <a:r>
              <a:rPr kumimoji="1" lang="en-US" altLang="ja-JP" sz="1200" dirty="0"/>
              <a:t>5</a:t>
            </a:r>
            <a:r>
              <a:rPr kumimoji="1" lang="ja-JP" altLang="en-US" sz="1200" dirty="0"/>
              <a:t>分●市街化調整区域●建ぺい率</a:t>
            </a:r>
            <a:r>
              <a:rPr kumimoji="1" lang="en-US" altLang="ja-JP" sz="1200" dirty="0"/>
              <a:t>60</a:t>
            </a:r>
            <a:r>
              <a:rPr kumimoji="1" lang="ja-JP" altLang="en-US" sz="1200" dirty="0"/>
              <a:t>％●容積率</a:t>
            </a:r>
            <a:r>
              <a:rPr kumimoji="1" lang="en-US" altLang="ja-JP" sz="1200" dirty="0"/>
              <a:t>200</a:t>
            </a:r>
            <a:r>
              <a:rPr kumimoji="1" lang="ja-JP" altLang="en-US" sz="1200" dirty="0"/>
              <a:t>％ ●木造２階建●上下水道、集中プロパン、オール電化●仲介</a:t>
            </a:r>
            <a:endParaRPr kumimoji="1" lang="en-US" altLang="ja-JP" sz="1200" dirty="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2E3E1A56-F5D5-8AEB-DE9F-D0D398C17B6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33" y="7422130"/>
            <a:ext cx="2774972" cy="1511497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AAE12D-3952-5FED-54F3-F1302F724A6C}"/>
              </a:ext>
            </a:extLst>
          </p:cNvPr>
          <p:cNvSpPr txBox="1"/>
          <p:nvPr/>
        </p:nvSpPr>
        <p:spPr>
          <a:xfrm>
            <a:off x="177205" y="9407162"/>
            <a:ext cx="4064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（一社）兵庫県宅地建物取引業協会会員　　　宅建免許　　　兵庫県知事（</a:t>
            </a:r>
            <a:r>
              <a:rPr kumimoji="1" lang="en-US" altLang="ja-JP" sz="800" dirty="0"/>
              <a:t>1</a:t>
            </a:r>
            <a:r>
              <a:rPr kumimoji="1" lang="ja-JP" altLang="en-US" sz="800" dirty="0"/>
              <a:t>）第</a:t>
            </a:r>
            <a:r>
              <a:rPr kumimoji="1" lang="en-US" altLang="ja-JP" sz="800" dirty="0"/>
              <a:t>451692</a:t>
            </a:r>
            <a:r>
              <a:rPr kumimoji="1" lang="ja-JP" altLang="en-US" sz="800" dirty="0"/>
              <a:t>号　</a:t>
            </a:r>
            <a:endParaRPr kumimoji="1" lang="en-US" altLang="ja-JP" sz="800" dirty="0"/>
          </a:p>
          <a:p>
            <a:r>
              <a:rPr lang="ja-JP" altLang="en-US" sz="800" dirty="0"/>
              <a:t>（公社）全国宅地建物取引業保証協会会員　 建設業許可　 兵庫県知事（特</a:t>
            </a:r>
            <a:r>
              <a:rPr lang="en-US" altLang="ja-JP" sz="800" dirty="0"/>
              <a:t>-3</a:t>
            </a:r>
            <a:r>
              <a:rPr lang="ja-JP" altLang="en-US" sz="800" dirty="0"/>
              <a:t>）第</a:t>
            </a:r>
            <a:r>
              <a:rPr lang="en-US" altLang="ja-JP" sz="800" dirty="0"/>
              <a:t>458228</a:t>
            </a:r>
            <a:r>
              <a:rPr lang="ja-JP" altLang="en-US" sz="800" dirty="0"/>
              <a:t>号</a:t>
            </a:r>
            <a:endParaRPr kumimoji="1" lang="ja-JP" altLang="en-US" sz="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2CD059-2D2D-7B3F-E5EE-835A157FF717}"/>
              </a:ext>
            </a:extLst>
          </p:cNvPr>
          <p:cNvSpPr txBox="1"/>
          <p:nvPr/>
        </p:nvSpPr>
        <p:spPr>
          <a:xfrm>
            <a:off x="177205" y="6783013"/>
            <a:ext cx="3143868" cy="709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u="sng" dirty="0"/>
              <a:t>リフォーム・解体</a:t>
            </a:r>
            <a:r>
              <a:rPr kumimoji="1" lang="ja-JP" altLang="en-US" b="1" u="sng" dirty="0"/>
              <a:t>のご相談も承ります</a:t>
            </a:r>
          </a:p>
        </p:txBody>
      </p:sp>
      <p:sp>
        <p:nvSpPr>
          <p:cNvPr id="14" name="リボン: 上に曲がる 13">
            <a:extLst>
              <a:ext uri="{FF2B5EF4-FFF2-40B4-BE49-F238E27FC236}">
                <a16:creationId xmlns:a16="http://schemas.microsoft.com/office/drawing/2014/main" id="{1974FD3F-F834-DEFA-B531-E8C9C57F0077}"/>
              </a:ext>
            </a:extLst>
          </p:cNvPr>
          <p:cNvSpPr/>
          <p:nvPr/>
        </p:nvSpPr>
        <p:spPr>
          <a:xfrm>
            <a:off x="4241217" y="10107156"/>
            <a:ext cx="3110109" cy="607859"/>
          </a:xfrm>
          <a:prstGeom prst="ribbon2">
            <a:avLst>
              <a:gd name="adj1" fmla="val 16667"/>
              <a:gd name="adj2" fmla="val 7300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E742E5-516E-98FE-8F38-34CCF5ABF33B}"/>
              </a:ext>
            </a:extLst>
          </p:cNvPr>
          <p:cNvSpPr txBox="1"/>
          <p:nvPr/>
        </p:nvSpPr>
        <p:spPr>
          <a:xfrm>
            <a:off x="4785205" y="10147067"/>
            <a:ext cx="2016433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買取物件大募集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62513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C2CE6B-6E54-C637-23AF-6F0565FA7D94}"/>
              </a:ext>
            </a:extLst>
          </p:cNvPr>
          <p:cNvSpPr txBox="1"/>
          <p:nvPr/>
        </p:nvSpPr>
        <p:spPr>
          <a:xfrm>
            <a:off x="682126" y="6486954"/>
            <a:ext cx="3621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●土地</a:t>
            </a:r>
            <a:r>
              <a:rPr lang="en-US" altLang="ja-JP" sz="1200" dirty="0"/>
              <a:t>240.26</a:t>
            </a:r>
            <a:r>
              <a:rPr lang="ja-JP" altLang="en-US" sz="1200" dirty="0"/>
              <a:t>㎡　</a:t>
            </a:r>
            <a:r>
              <a:rPr lang="ja-JP" altLang="en-US" sz="1200"/>
              <a:t>●建物</a:t>
            </a:r>
            <a:r>
              <a:rPr lang="en-US" altLang="ja-JP" sz="1200"/>
              <a:t>149.74</a:t>
            </a:r>
            <a:r>
              <a:rPr lang="ja-JP" altLang="en-US" sz="1200" dirty="0"/>
              <a:t>㎡</a:t>
            </a:r>
            <a:endParaRPr lang="en-US" altLang="ja-JP" sz="1200" dirty="0"/>
          </a:p>
          <a:p>
            <a:r>
              <a:rPr kumimoji="1" lang="ja-JP" altLang="en-US" sz="1200" dirty="0"/>
              <a:t>●昭和</a:t>
            </a:r>
            <a:r>
              <a:rPr kumimoji="1" lang="en-US" altLang="ja-JP" sz="1200" dirty="0"/>
              <a:t>56</a:t>
            </a:r>
            <a:r>
              <a:rPr kumimoji="1" lang="ja-JP" altLang="en-US" sz="1200" dirty="0"/>
              <a:t>年</a:t>
            </a:r>
            <a:r>
              <a:rPr kumimoji="1" lang="en-US" altLang="ja-JP" sz="1200" dirty="0"/>
              <a:t>7</a:t>
            </a:r>
            <a:r>
              <a:rPr kumimoji="1" lang="ja-JP" altLang="en-US" sz="1200" dirty="0"/>
              <a:t>月築</a:t>
            </a:r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193049631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nyukyo_01</Template>
  <TotalTime>318</TotalTime>
  <Words>195</Words>
  <Application>Microsoft Office PowerPoint</Application>
  <PresentationFormat>ユーザー設定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a_fukuyama@outlook.jp</cp:lastModifiedBy>
  <cp:revision>18</cp:revision>
  <cp:lastPrinted>2024-08-26T00:02:38Z</cp:lastPrinted>
  <dcterms:created xsi:type="dcterms:W3CDTF">2018-04-23T04:33:58Z</dcterms:created>
  <dcterms:modified xsi:type="dcterms:W3CDTF">2024-08-26T00:02:40Z</dcterms:modified>
</cp:coreProperties>
</file>